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24384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Шляхи підвищення культури читання школярів у процесі вивчення світової літератури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696200" cy="3657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4000" dirty="0" smtClean="0"/>
              <a:t>Виховання читача, потягу і любові кожного учня до художнього слова – ключова проблема  Концепції літературної освіти</a:t>
            </a:r>
            <a:endParaRPr lang="uk-UA" sz="4000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1219200" y="48006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20724">
            <a:off x="457200" y="320040"/>
            <a:ext cx="7239000" cy="1143000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Друкована продукція (назва, видавництво, рік: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0"/>
            <a:ext cx="7239000" cy="50292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uk-UA" b="1" dirty="0" smtClean="0"/>
              <a:t> </a:t>
            </a:r>
            <a:endParaRPr lang="uk-UA" dirty="0" smtClean="0"/>
          </a:p>
          <a:p>
            <a:pPr lvl="0"/>
            <a:r>
              <a:rPr lang="uk-UA" i="1" dirty="0" smtClean="0"/>
              <a:t>Розвиток трагедії в античному театрі (за трагедіями Есхіла «Прометей закутий» та «</a:t>
            </a:r>
            <a:r>
              <a:rPr lang="uk-UA" i="1" dirty="0" err="1" smtClean="0"/>
              <a:t>Едіп-цар</a:t>
            </a:r>
            <a:r>
              <a:rPr lang="uk-UA" i="1" dirty="0" smtClean="0"/>
              <a:t>» Софокла)</a:t>
            </a:r>
            <a:r>
              <a:rPr lang="ru-RU" i="1" dirty="0" smtClean="0"/>
              <a:t>// </a:t>
            </a:r>
            <a:r>
              <a:rPr lang="ru-RU" b="1" i="1" dirty="0" smtClean="0"/>
              <a:t>«</a:t>
            </a:r>
            <a:r>
              <a:rPr lang="ru-RU" b="1" i="1" dirty="0" err="1" smtClean="0"/>
              <a:t>Зарубіжна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література</a:t>
            </a:r>
            <a:r>
              <a:rPr lang="ru-RU" b="1" i="1" dirty="0" smtClean="0"/>
              <a:t> в  </a:t>
            </a:r>
            <a:r>
              <a:rPr lang="ru-RU" b="1" i="1" dirty="0" err="1" smtClean="0"/>
              <a:t>навчальних</a:t>
            </a:r>
            <a:r>
              <a:rPr lang="ru-RU" b="1" i="1" dirty="0" smtClean="0"/>
              <a:t> закладах»</a:t>
            </a:r>
            <a:r>
              <a:rPr lang="ru-RU" i="1" dirty="0" smtClean="0"/>
              <a:t>. – 1999. - № 9.</a:t>
            </a:r>
          </a:p>
          <a:p>
            <a:pPr lvl="0"/>
            <a:endParaRPr lang="uk-UA" dirty="0" smtClean="0"/>
          </a:p>
          <a:p>
            <a:pPr lvl="0"/>
            <a:r>
              <a:rPr lang="ru-RU" i="1" dirty="0" smtClean="0"/>
              <a:t>Романтизм у </a:t>
            </a:r>
            <a:r>
              <a:rPr lang="ru-RU" i="1" dirty="0" err="1" smtClean="0"/>
              <a:t>західній</a:t>
            </a:r>
            <a:r>
              <a:rPr lang="ru-RU" i="1" dirty="0" smtClean="0"/>
              <a:t> </a:t>
            </a:r>
            <a:r>
              <a:rPr lang="ru-RU" i="1" dirty="0" err="1" smtClean="0"/>
              <a:t>літературі</a:t>
            </a:r>
            <a:r>
              <a:rPr lang="ru-RU" i="1" dirty="0" smtClean="0"/>
              <a:t>: </a:t>
            </a:r>
            <a:r>
              <a:rPr lang="ru-RU" i="1" dirty="0" err="1" smtClean="0"/>
              <a:t>життєвий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творчий</a:t>
            </a:r>
            <a:r>
              <a:rPr lang="ru-RU" i="1" dirty="0" smtClean="0"/>
              <a:t> шлях </a:t>
            </a:r>
            <a:endParaRPr lang="uk-UA" dirty="0" smtClean="0"/>
          </a:p>
          <a:p>
            <a:r>
              <a:rPr lang="ru-RU" i="1" dirty="0" smtClean="0"/>
              <a:t> Дж. Г. Байрона// «</a:t>
            </a:r>
            <a:r>
              <a:rPr lang="ru-RU" b="1" i="1" dirty="0" smtClean="0"/>
              <a:t>Все для </a:t>
            </a:r>
            <a:r>
              <a:rPr lang="ru-RU" b="1" i="1" dirty="0" err="1" smtClean="0"/>
              <a:t>вчителя</a:t>
            </a:r>
            <a:r>
              <a:rPr lang="ru-RU" b="1" i="1" dirty="0" smtClean="0"/>
              <a:t>».</a:t>
            </a:r>
            <a:r>
              <a:rPr lang="ru-RU" i="1" dirty="0" smtClean="0"/>
              <a:t> – 2003. - №7-8.</a:t>
            </a:r>
          </a:p>
          <a:p>
            <a:endParaRPr lang="uk-UA" dirty="0" smtClean="0"/>
          </a:p>
          <a:p>
            <a:pPr lvl="0"/>
            <a:r>
              <a:rPr lang="ru-RU" i="1" dirty="0" smtClean="0"/>
              <a:t>Не </a:t>
            </a:r>
            <a:r>
              <a:rPr lang="ru-RU" i="1" dirty="0" err="1" smtClean="0"/>
              <a:t>втрачайте</a:t>
            </a:r>
            <a:r>
              <a:rPr lang="ru-RU" i="1" dirty="0" smtClean="0"/>
              <a:t> </a:t>
            </a:r>
            <a:r>
              <a:rPr lang="ru-RU" i="1" dirty="0" err="1" smtClean="0"/>
              <a:t>коханих</a:t>
            </a:r>
            <a:r>
              <a:rPr lang="ru-RU" b="1" i="1" dirty="0" smtClean="0"/>
              <a:t>// </a:t>
            </a:r>
            <a:r>
              <a:rPr lang="uk-UA" b="1" i="1" dirty="0" smtClean="0"/>
              <a:t>«Всесвітня література в середніх навчальних закладах».</a:t>
            </a:r>
            <a:r>
              <a:rPr lang="uk-UA" i="1" dirty="0" smtClean="0"/>
              <a:t> – 2004. - №12.</a:t>
            </a:r>
          </a:p>
          <a:p>
            <a:pPr lvl="0"/>
            <a:endParaRPr lang="uk-UA" dirty="0" smtClean="0"/>
          </a:p>
          <a:p>
            <a:pPr lvl="0"/>
            <a:r>
              <a:rPr lang="uk-UA" i="1" dirty="0" smtClean="0"/>
              <a:t>«Французька література». Програма факультативного курсу для 9-11 класів суспільно-гуманітарного, художньо-естетичного та універсального профілів загальноосвітніх навчальних закладів(у співавторстві з Тетяною </a:t>
            </a:r>
            <a:r>
              <a:rPr lang="uk-UA" i="1" dirty="0" err="1" smtClean="0"/>
              <a:t>Гнаткович</a:t>
            </a:r>
            <a:r>
              <a:rPr lang="uk-UA" i="1" dirty="0" smtClean="0"/>
              <a:t>). Рекомендовано листом міністерства освіти і науки України від 20.06. 07 р. №1</a:t>
            </a:r>
            <a:r>
              <a:rPr lang="ru-RU" i="1" dirty="0" smtClean="0"/>
              <a:t>/</a:t>
            </a:r>
            <a:r>
              <a:rPr lang="uk-UA" i="1" dirty="0" smtClean="0"/>
              <a:t>11-4039 </a:t>
            </a:r>
            <a:r>
              <a:rPr lang="ru-RU" i="1" dirty="0" smtClean="0"/>
              <a:t>// </a:t>
            </a:r>
            <a:r>
              <a:rPr lang="uk-UA" b="1" i="1" dirty="0" smtClean="0"/>
              <a:t>«Зарубіжна </a:t>
            </a:r>
            <a:r>
              <a:rPr lang="uk-UA" b="1" i="1" dirty="0" err="1" smtClean="0"/>
              <a:t>література».-</a:t>
            </a:r>
            <a:r>
              <a:rPr lang="uk-UA" i="1" dirty="0" smtClean="0"/>
              <a:t> 2008.- №1-3 (545-547)</a:t>
            </a:r>
          </a:p>
          <a:p>
            <a:pPr lvl="0"/>
            <a:endParaRPr lang="uk-UA" dirty="0" smtClean="0"/>
          </a:p>
          <a:p>
            <a:pPr lvl="0"/>
            <a:r>
              <a:rPr lang="uk-UA" dirty="0" smtClean="0"/>
              <a:t>Посібник </a:t>
            </a:r>
            <a:r>
              <a:rPr lang="uk-UA" b="1" i="1" dirty="0" smtClean="0"/>
              <a:t>«Уроки додаткового читання у курсі зарубіжної літератури» (у співавторстві з </a:t>
            </a:r>
            <a:r>
              <a:rPr lang="uk-UA" b="1" i="1" dirty="0" err="1" smtClean="0"/>
              <a:t>Гнаткович</a:t>
            </a:r>
            <a:r>
              <a:rPr lang="uk-UA" b="1" i="1" dirty="0" smtClean="0"/>
              <a:t> Т. Д.)</a:t>
            </a:r>
            <a:r>
              <a:rPr lang="uk-UA" dirty="0" smtClean="0"/>
              <a:t> . - Ужгород, 2004.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17499">
            <a:off x="457200" y="320040"/>
            <a:ext cx="7239000" cy="1143000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Підвищення кваліфікації, Проходження атестації 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7010400" cy="44745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uk-UA" dirty="0" smtClean="0"/>
              <a:t>Закарпатський інститут післядипломної підготовки, з 15. 01 по 03. 02. 2007 р.,  «Інтерактивні види та форми робіт при вивченні зарубіжної літератури в школі», посвідчення №438.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05.04. 2007 р., «Шулик І. М. відповідає займаній посаді. Підтвердити кваліфікаційну категорію «спеціаліст вищої категорії» та присвоїти звання «Учитель-методист».</a:t>
            </a:r>
          </a:p>
          <a:p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40215">
            <a:off x="457200" y="320040"/>
            <a:ext cx="7239000" cy="1143000"/>
          </a:xfrm>
          <a:solidFill>
            <a:schemeClr val="tx2"/>
          </a:solidFill>
        </p:spPr>
        <p:txBody>
          <a:bodyPr/>
          <a:lstStyle/>
          <a:p>
            <a:r>
              <a:rPr lang="uk-UA" b="1" dirty="0" smtClean="0"/>
              <a:t>Службові відомості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846320"/>
          </a:xfrm>
          <a:solidFill>
            <a:schemeClr val="bg2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Посада</a:t>
            </a:r>
            <a:r>
              <a:rPr lang="uk-UA" dirty="0" smtClean="0"/>
              <a:t>: вчитель</a:t>
            </a:r>
          </a:p>
          <a:p>
            <a:r>
              <a:rPr lang="uk-UA" dirty="0" smtClean="0"/>
              <a:t> </a:t>
            </a:r>
            <a:r>
              <a:rPr lang="uk-UA" b="1" dirty="0" smtClean="0"/>
              <a:t>Проблема з предмету, над якою працює</a:t>
            </a:r>
            <a:r>
              <a:rPr lang="uk-UA" dirty="0" smtClean="0"/>
              <a:t>: «Шляхи підвищення культури читання школярів у процесі вивчення світової літератури».</a:t>
            </a:r>
          </a:p>
          <a:p>
            <a:r>
              <a:rPr lang="uk-UA" b="1" dirty="0" smtClean="0"/>
              <a:t>Проблема школи: </a:t>
            </a:r>
            <a:r>
              <a:rPr lang="uk-UA" dirty="0" smtClean="0"/>
              <a:t>удосконалення навчально-виховного процесу шляхом диференціації навчання та впровадження нових педагогічних технологій.</a:t>
            </a:r>
          </a:p>
          <a:p>
            <a:r>
              <a:rPr lang="uk-UA" b="1" dirty="0" smtClean="0"/>
              <a:t>Які предмети викладає: </a:t>
            </a:r>
            <a:r>
              <a:rPr lang="uk-UA" dirty="0" smtClean="0"/>
              <a:t>зарубіжна література, російська мова, етика.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uk-UA" b="1" dirty="0" smtClean="0"/>
              <a:t>Загальні відомості про вчителя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5100" b="1" dirty="0" smtClean="0"/>
              <a:t> </a:t>
            </a:r>
            <a:r>
              <a:rPr lang="uk-UA" b="1" i="1" u="sng" dirty="0" smtClean="0"/>
              <a:t>Прізвище, ім’я, по батькові: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sz="4500" b="1" dirty="0" smtClean="0"/>
              <a:t>Шулик Ірина Михайлівна</a:t>
            </a:r>
            <a:r>
              <a:rPr lang="uk-UA" b="1" dirty="0" smtClean="0"/>
              <a:t>                                                                        </a:t>
            </a:r>
          </a:p>
          <a:p>
            <a:r>
              <a:rPr lang="uk-UA" b="1" i="1" u="sng" dirty="0" smtClean="0"/>
              <a:t>Рік народження</a:t>
            </a:r>
            <a:r>
              <a:rPr lang="uk-UA" b="1" dirty="0" smtClean="0"/>
              <a:t>: 1964 </a:t>
            </a:r>
          </a:p>
          <a:p>
            <a:pPr>
              <a:buNone/>
            </a:pPr>
            <a:r>
              <a:rPr lang="uk-UA" b="1" dirty="0" smtClean="0"/>
              <a:t>                                                                                                                                      </a:t>
            </a:r>
            <a:r>
              <a:rPr lang="uk-UA" b="1" i="1" u="sng" dirty="0" smtClean="0"/>
              <a:t>Освіта</a:t>
            </a:r>
            <a:r>
              <a:rPr lang="uk-UA" b="1" dirty="0" smtClean="0"/>
              <a:t>: вища  </a:t>
            </a:r>
          </a:p>
          <a:p>
            <a:pPr>
              <a:buNone/>
            </a:pPr>
            <a:r>
              <a:rPr lang="uk-UA" b="1" dirty="0" smtClean="0"/>
              <a:t>    </a:t>
            </a:r>
          </a:p>
          <a:p>
            <a:r>
              <a:rPr lang="uk-UA" b="1" i="1" u="sng" dirty="0" smtClean="0"/>
              <a:t>Який навчальний заклад закінчила</a:t>
            </a:r>
            <a:r>
              <a:rPr lang="uk-UA" b="1" u="sng" dirty="0" smtClean="0"/>
              <a:t>:</a:t>
            </a:r>
            <a:r>
              <a:rPr lang="uk-UA" b="1" dirty="0" smtClean="0"/>
              <a:t> Івано-Франківський державний педагогічний інститут </a:t>
            </a:r>
            <a:r>
              <a:rPr lang="uk-UA" b="1" dirty="0" err="1" smtClean="0"/>
              <a:t>ім.В</a:t>
            </a:r>
            <a:r>
              <a:rPr lang="uk-UA" b="1" dirty="0" smtClean="0"/>
              <a:t>. Стефаника  </a:t>
            </a:r>
          </a:p>
          <a:p>
            <a:endParaRPr lang="uk-UA" b="1" dirty="0" smtClean="0"/>
          </a:p>
          <a:p>
            <a:r>
              <a:rPr lang="uk-UA" b="1" i="1" u="sng" dirty="0" smtClean="0"/>
              <a:t>Спеціальність за дипломом</a:t>
            </a:r>
            <a:r>
              <a:rPr lang="uk-UA" b="1" dirty="0" smtClean="0"/>
              <a:t>: російська мова і література  </a:t>
            </a:r>
          </a:p>
          <a:p>
            <a:r>
              <a:rPr lang="uk-UA" b="1" dirty="0" smtClean="0"/>
              <a:t> </a:t>
            </a:r>
          </a:p>
          <a:p>
            <a:r>
              <a:rPr lang="uk-UA" b="1" i="1" u="sng" dirty="0" smtClean="0"/>
              <a:t>Кваліфікація за дипломом</a:t>
            </a:r>
            <a:r>
              <a:rPr lang="uk-UA" b="1" dirty="0" smtClean="0"/>
              <a:t>: вчитель російської мови і літератури</a:t>
            </a:r>
          </a:p>
          <a:p>
            <a:endParaRPr lang="uk-UA" b="1" dirty="0" smtClean="0"/>
          </a:p>
          <a:p>
            <a:r>
              <a:rPr lang="uk-UA" b="1" i="1" u="sng" dirty="0" smtClean="0"/>
              <a:t>Диплом</a:t>
            </a:r>
            <a:r>
              <a:rPr lang="uk-UA" b="1" dirty="0" smtClean="0"/>
              <a:t>: серія МВ  № 938791, дата видачі 30 червня 1986 р.</a:t>
            </a:r>
          </a:p>
          <a:p>
            <a:endParaRPr lang="uk-UA" b="1" dirty="0" smtClean="0"/>
          </a:p>
          <a:p>
            <a:r>
              <a:rPr lang="uk-UA" b="1" i="1" u="sng" dirty="0" smtClean="0"/>
              <a:t>Домашня адреса: </a:t>
            </a:r>
            <a:r>
              <a:rPr lang="uk-UA" b="1" dirty="0" smtClean="0"/>
              <a:t>с. </a:t>
            </a:r>
            <a:r>
              <a:rPr lang="uk-UA" b="1" dirty="0" err="1" smtClean="0"/>
              <a:t>Оленьово</a:t>
            </a:r>
            <a:r>
              <a:rPr lang="uk-UA" b="1" dirty="0" smtClean="0"/>
              <a:t>, 62.  </a:t>
            </a:r>
          </a:p>
          <a:p>
            <a:r>
              <a:rPr lang="uk-UA" b="1" i="1" u="sng" dirty="0" smtClean="0"/>
              <a:t>Телефон</a:t>
            </a:r>
            <a:r>
              <a:rPr lang="uk-UA" b="1" dirty="0" smtClean="0"/>
              <a:t>: м. 0951838894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77648">
            <a:off x="457200" y="320040"/>
            <a:ext cx="7239000" cy="114300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Самоосвіта (зміст роботи, виконання): 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 smtClean="0"/>
              <a:t>постійне вивчення і впровадження у практику нормативних документів Міністерства освіти і науки України щодо предметів, які викладає вчитель (постійно);</a:t>
            </a:r>
          </a:p>
          <a:p>
            <a:pPr lvl="0"/>
            <a:r>
              <a:rPr lang="uk-UA" dirty="0" smtClean="0"/>
              <a:t>вивчення і впровадження у практику матеріалів науково-методичного лекторію для вчителів світової літератури, який веде на сторінках журналу «Всесвітня література в середніх навчальних закладах» Ольга </a:t>
            </a:r>
            <a:r>
              <a:rPr lang="uk-UA" dirty="0" err="1" smtClean="0"/>
              <a:t>Ніколенко</a:t>
            </a:r>
            <a:r>
              <a:rPr lang="uk-UA" dirty="0" smtClean="0"/>
              <a:t> (2009 – 2010 н. р.);</a:t>
            </a:r>
          </a:p>
          <a:p>
            <a:pPr lvl="0"/>
            <a:r>
              <a:rPr lang="uk-UA" dirty="0" smtClean="0"/>
              <a:t>вивчення досвіду інших вчителів світової літератури, які друкуються у журналах «Всесвітня література в середніх навчальних закладах України», «Зарубіжна література» та газеті «Зарубіжна література» (постійно);</a:t>
            </a:r>
          </a:p>
          <a:p>
            <a:pPr lvl="0"/>
            <a:r>
              <a:rPr lang="uk-UA" dirty="0" smtClean="0"/>
              <a:t>вивчення методики уроків компаративного аналізу та впровадження їх у практику проведення уроків світової літератури (2010  -  2011 н. р.);</a:t>
            </a:r>
          </a:p>
          <a:p>
            <a:r>
              <a:rPr lang="uk-UA" dirty="0" smtClean="0"/>
              <a:t>залучення комп’ютерних технологій  та взаємозв’язок сучасних технологій навчання  у процесі вивчення літератури (2011 – 2012 н. р.). 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91868">
            <a:off x="381000" y="990600"/>
            <a:ext cx="7467600" cy="609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200" dirty="0" smtClean="0"/>
              <a:t>Інформація про проведення відкритих уроків (рік, дата проведення, клас, тема уроку):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підсумковий урок з теми «Бертольд Брехт. Драма «Матінка Кураж та її діти» (використання методу проектів на уроках світової літератури в 11 класі) на районному семінарі вчителів, 2007 р.</a:t>
            </a:r>
            <a:r>
              <a:rPr lang="ru-RU" dirty="0" smtClean="0"/>
              <a:t>; </a:t>
            </a:r>
            <a:endParaRPr lang="uk-UA" dirty="0" smtClean="0"/>
          </a:p>
          <a:p>
            <a:pPr lvl="0"/>
            <a:r>
              <a:rPr lang="uk-UA" dirty="0" smtClean="0"/>
              <a:t>«Романтизм у західній літературі. Життєвий і творчий шлях Дж. Г. Байрона»  на шкільному </a:t>
            </a:r>
            <a:r>
              <a:rPr lang="uk-UA" dirty="0" err="1" smtClean="0"/>
              <a:t>МО</a:t>
            </a:r>
            <a:r>
              <a:rPr lang="uk-UA" dirty="0" smtClean="0"/>
              <a:t> вчителів, 9 кл., 2003 р.; </a:t>
            </a:r>
          </a:p>
          <a:p>
            <a:pPr lvl="0"/>
            <a:r>
              <a:rPr lang="uk-UA" dirty="0" smtClean="0"/>
              <a:t>театралізований урок з додаткового читання «</a:t>
            </a:r>
            <a:r>
              <a:rPr lang="uk-UA" dirty="0" err="1" smtClean="0"/>
              <a:t>Пеппі</a:t>
            </a:r>
            <a:r>
              <a:rPr lang="uk-UA" dirty="0" smtClean="0"/>
              <a:t>  </a:t>
            </a:r>
            <a:r>
              <a:rPr lang="uk-UA" dirty="0" err="1" smtClean="0"/>
              <a:t>Довгапанчоха</a:t>
            </a:r>
            <a:r>
              <a:rPr lang="uk-UA" dirty="0" smtClean="0"/>
              <a:t> та її друзі» на шкільному </a:t>
            </a:r>
            <a:r>
              <a:rPr lang="uk-UA" dirty="0" err="1" smtClean="0"/>
              <a:t>МО</a:t>
            </a:r>
            <a:r>
              <a:rPr lang="uk-UA" dirty="0" smtClean="0"/>
              <a:t> вчителів,  5 кл., 2004 р.; </a:t>
            </a:r>
          </a:p>
          <a:p>
            <a:r>
              <a:rPr lang="uk-UA" dirty="0" smtClean="0"/>
              <a:t> </a:t>
            </a:r>
          </a:p>
          <a:p>
            <a:pPr lvl="0"/>
            <a:r>
              <a:rPr lang="uk-UA" dirty="0" smtClean="0"/>
              <a:t>урок додаткового читання за новелою П. Меріме «Кармен» («</a:t>
            </a:r>
            <a:r>
              <a:rPr lang="uk-UA" dirty="0" err="1" smtClean="0"/>
              <a:t>Кармен</a:t>
            </a:r>
            <a:r>
              <a:rPr lang="uk-UA" dirty="0" smtClean="0"/>
              <a:t> завжди залишається вільною») на шкільному </a:t>
            </a:r>
            <a:r>
              <a:rPr lang="uk-UA" dirty="0" err="1" smtClean="0"/>
              <a:t>МО</a:t>
            </a:r>
            <a:r>
              <a:rPr lang="uk-UA" dirty="0" smtClean="0"/>
              <a:t> вчителів, 10 кл., 2005.</a:t>
            </a:r>
          </a:p>
          <a:p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56101">
            <a:off x="457200" y="320040"/>
            <a:ext cx="7239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2700" dirty="0" smtClean="0"/>
              <a:t>Інформація про </a:t>
            </a:r>
            <a:r>
              <a:rPr lang="uk-UA" sz="2400" dirty="0" smtClean="0"/>
              <a:t>відвідані</a:t>
            </a:r>
            <a:r>
              <a:rPr lang="uk-UA" dirty="0" smtClean="0"/>
              <a:t> </a:t>
            </a:r>
            <a:r>
              <a:rPr lang="uk-UA" sz="2200" dirty="0" smtClean="0"/>
              <a:t>уроки (рік, дата, П.І.Б. вчителя, предмет, тема уроку):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lvl="0"/>
            <a:r>
              <a:rPr lang="uk-UA" b="1" i="1" dirty="0" err="1" smtClean="0"/>
              <a:t>Лізанець</a:t>
            </a:r>
            <a:r>
              <a:rPr lang="uk-UA" b="1" i="1" dirty="0" smtClean="0"/>
              <a:t> В. М.,</a:t>
            </a:r>
            <a:r>
              <a:rPr lang="uk-UA" dirty="0" smtClean="0"/>
              <a:t> вчитель української мови і літератури, тема уроку  – «Систематизація та узагальнення вивченого про прийменник» (7 кл., 2002 р.).</a:t>
            </a:r>
          </a:p>
          <a:p>
            <a:pPr lvl="0"/>
            <a:r>
              <a:rPr lang="uk-UA" b="1" i="1" dirty="0" err="1" smtClean="0"/>
              <a:t>Шипович</a:t>
            </a:r>
            <a:r>
              <a:rPr lang="uk-UA" b="1" i="1" dirty="0" smtClean="0"/>
              <a:t> Ю. Ю.,</a:t>
            </a:r>
            <a:r>
              <a:rPr lang="uk-UA" dirty="0" smtClean="0"/>
              <a:t> вчитель світової літератури,  теми уроків «Життя і творчість  М. В. Гоголя. Родовід письменника. Минуле сім'ї  Гоголя – основа повісті «Тарас Бульба» ( 7 кл., 1. 04. 2010 р.), «Своєрідність сприйняття подій героями оповідання Г. </a:t>
            </a:r>
            <a:r>
              <a:rPr lang="uk-UA" dirty="0" err="1" smtClean="0"/>
              <a:t>Уеллса</a:t>
            </a:r>
            <a:r>
              <a:rPr lang="uk-UA" dirty="0" smtClean="0"/>
              <a:t> «Чарівна крамниця» (7 кл., 16. 02. 2005 р.). </a:t>
            </a:r>
          </a:p>
          <a:p>
            <a:pPr lvl="0"/>
            <a:r>
              <a:rPr lang="uk-UA" b="1" i="1" dirty="0" smtClean="0"/>
              <a:t>Білей О. Д.,</a:t>
            </a:r>
            <a:r>
              <a:rPr lang="uk-UA" dirty="0" smtClean="0"/>
              <a:t> вчитель української мови і літератури, тема уроку-конкурсу «Люби, знай, вивчай рідну мову» , 5 кл., 21.02. 2006 р.; урок додаткового читання «Свято гумору», 6-Б кл., 19.05. 2010 р.; урок  літератури рідного краю – «Шевченко і Закарпаття», 13.03. 2003 р.</a:t>
            </a:r>
          </a:p>
          <a:p>
            <a:pPr lvl="0"/>
            <a:r>
              <a:rPr lang="uk-UA" b="1" i="1" dirty="0" err="1" smtClean="0"/>
              <a:t>Кушнірчук</a:t>
            </a:r>
            <a:r>
              <a:rPr lang="uk-UA" b="1" i="1" dirty="0" smtClean="0"/>
              <a:t> В. І</a:t>
            </a:r>
            <a:r>
              <a:rPr lang="uk-UA" dirty="0" smtClean="0"/>
              <a:t>., вчитель української мови і літератури, теми уроків  «Олена Пчілка. Оповідання «Сосонка» ( 5 кл., 22.03. 2007 р.) , «А. Малишко – відомий український поет і його пісні, що стали народними. «Пісня про рушник» (7 кл., 01. 04. 2010 р.).</a:t>
            </a:r>
          </a:p>
          <a:p>
            <a:pPr lvl="0"/>
            <a:r>
              <a:rPr lang="uk-UA" b="1" i="1" dirty="0" err="1" smtClean="0"/>
              <a:t>Куштан</a:t>
            </a:r>
            <a:r>
              <a:rPr lang="uk-UA" b="1" i="1" dirty="0" smtClean="0"/>
              <a:t> М. Ю., </a:t>
            </a:r>
            <a:r>
              <a:rPr lang="uk-UA" dirty="0" smtClean="0"/>
              <a:t>вчитель української мови і літератури, тема відвіданого уроку   «Корінь, суфікс, префікс і закінчення – значущі частини слова» у 5 кл., 11. 03. 2004 р.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14544">
            <a:off x="0" y="228600"/>
            <a:ext cx="7696200" cy="1143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uk-UA" sz="2400" dirty="0" smtClean="0"/>
              <a:t>Інформація про участь в шкільних заходах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010545">
            <a:off x="457200" y="1609416"/>
            <a:ext cx="7239000" cy="484632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 smtClean="0"/>
              <a:t>Участь у роботі </a:t>
            </a:r>
            <a:r>
              <a:rPr lang="uk-UA" dirty="0" err="1" smtClean="0"/>
              <a:t>МО</a:t>
            </a:r>
            <a:r>
              <a:rPr lang="uk-UA" dirty="0" smtClean="0"/>
              <a:t>: виступ «Метод проектів як основа науково-дослідницької роботи на уроках літератури» (2008 р.);  «Впровадження у практику роботи вчителя літератури досягнень сучасної педагогічної науки» (2010 р.).</a:t>
            </a:r>
          </a:p>
          <a:p>
            <a:pPr lvl="0"/>
            <a:r>
              <a:rPr lang="uk-UA" dirty="0" smtClean="0"/>
              <a:t>Виступ на семінарі заступників директорів шкіл (круглий стіл на тему «Роль кабінету зарубіжної літератури в здобутті та поглибленні знань з теорії літератури», 2007 р.).</a:t>
            </a:r>
          </a:p>
          <a:p>
            <a:pPr lvl="0"/>
            <a:r>
              <a:rPr lang="uk-UA" dirty="0" smtClean="0"/>
              <a:t>Виступи на педрадах за темами  «Роль потенціалу уроку в підвищенні рівня якості навчання і виховання у школі в умовах гуманізації навчально-виховного процесу»; «Впровадження у практику роботи </a:t>
            </a:r>
            <a:r>
              <a:rPr lang="uk-UA" dirty="0" err="1" smtClean="0"/>
              <a:t>педколективу</a:t>
            </a:r>
            <a:r>
              <a:rPr lang="uk-UA" dirty="0" smtClean="0"/>
              <a:t> досягнень сучасної педагогічної науки», «Комп'ютерні технології як засіб розвитку творчої особистості учнів»; «Застосування між предметних зв’язків як важливого фактора підвищення ефективності навчання»; «Сучасний урок – спільна творчість учителя й учнів»; «Стимулювання пізнавальної діяльності як засіб саморозвитку і самореалізації особистості».</a:t>
            </a:r>
          </a:p>
          <a:p>
            <a:pPr lvl="0"/>
            <a:r>
              <a:rPr lang="uk-UA" dirty="0" smtClean="0"/>
              <a:t>Участь у конкурсах  творчих робіт: «Хто для мене є Мазепа» (2009 р.), «Гоголь і Україна» (2008 р.)</a:t>
            </a:r>
          </a:p>
          <a:p>
            <a:pPr lvl="0"/>
            <a:r>
              <a:rPr lang="uk-UA" dirty="0" smtClean="0"/>
              <a:t>Лауреат обласного </a:t>
            </a:r>
            <a:r>
              <a:rPr lang="uk-UA" dirty="0" smtClean="0"/>
              <a:t>етапу конкурсу </a:t>
            </a:r>
            <a:r>
              <a:rPr lang="uk-UA" dirty="0" smtClean="0"/>
              <a:t>«Вчитель року» (2001).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 Інформація про відвідування позашкільних заходів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72162">
            <a:off x="457200" y="1609416"/>
            <a:ext cx="7239000" cy="484632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pPr lvl="0"/>
            <a:r>
              <a:rPr lang="uk-UA" dirty="0" smtClean="0"/>
              <a:t>Участь у щорічних секційних засіданнях районного </a:t>
            </a:r>
            <a:r>
              <a:rPr lang="uk-UA" dirty="0" err="1" smtClean="0"/>
              <a:t>МО</a:t>
            </a:r>
            <a:r>
              <a:rPr lang="uk-UA" dirty="0" smtClean="0"/>
              <a:t>, які проводяться у серпні та березні.</a:t>
            </a:r>
          </a:p>
          <a:p>
            <a:pPr lvl="0"/>
            <a:r>
              <a:rPr lang="uk-UA" dirty="0" smtClean="0"/>
              <a:t>Участь у Всеукраїнському науково-методичному семінарі завідувачів кабінетів (методистів) зарубіжної літератури обласних інститутів післядипломної педагогічної освіти «Інноваційні форми організації та проведення методичної роботи із зарубіжної літератури»  у м. Чернігові 08 11 жовтня 2007 р.</a:t>
            </a:r>
          </a:p>
          <a:p>
            <a:pPr lvl="0"/>
            <a:r>
              <a:rPr lang="uk-UA" dirty="0" smtClean="0"/>
              <a:t>Керівництво «Школою молодого вчителя» у 2008 – 2009 н. р. та 2009 – 2010 н. р., яке давало можливість відвідувати уроки колег району.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35859">
            <a:off x="457200" y="320040"/>
            <a:ext cx="723900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 smtClean="0"/>
              <a:t>Інформація про участь учнів у позашкільних заходах з предмету: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uk-UA" dirty="0" smtClean="0"/>
              <a:t>участь у районному конкурсі творчих робіт з нагоди  200-річчя з дня народження             М.В. Гоголя (створення фільму за повістю Гоголя «Тарас Бульба» ученицею 7 кл. Івасик Маріанною, 2010 рік);</a:t>
            </a:r>
          </a:p>
          <a:p>
            <a:pPr lvl="0"/>
            <a:r>
              <a:rPr lang="uk-UA" dirty="0" smtClean="0"/>
              <a:t>участь  учениці 5 кл. </a:t>
            </a:r>
            <a:r>
              <a:rPr lang="uk-UA" dirty="0" err="1" smtClean="0"/>
              <a:t>Воробель</a:t>
            </a:r>
            <a:r>
              <a:rPr lang="uk-UA" dirty="0" smtClean="0"/>
              <a:t> Лідії  у Всеукраїнському конкурсі «Моральний вчинок» (стаття в газету «Поспішай творити добро»), 2010 р.;</a:t>
            </a:r>
          </a:p>
          <a:p>
            <a:pPr lvl="0"/>
            <a:r>
              <a:rPr lang="uk-UA" dirty="0" smtClean="0"/>
              <a:t>участь у конкурсі «Найкращий читач України» та перемога у обласному етапі цього конкурсу учениці 7 кл. </a:t>
            </a:r>
            <a:r>
              <a:rPr lang="uk-UA" dirty="0" err="1" smtClean="0"/>
              <a:t>Туряниці</a:t>
            </a:r>
            <a:r>
              <a:rPr lang="uk-UA" dirty="0" smtClean="0"/>
              <a:t> Наталії, м. Львів, 24 квітня 2011 р.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1192</Words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Шляхи підвищення культури читання школярів у процесі вивчення світової літератури</vt:lpstr>
      <vt:lpstr>Службові відомості</vt:lpstr>
      <vt:lpstr>Загальні відомості про вчителя  </vt:lpstr>
      <vt:lpstr>Самоосвіта (зміст роботи, виконання):  </vt:lpstr>
      <vt:lpstr>Інформація про проведення відкритих уроків (рік, дата проведення, клас, тема уроку): </vt:lpstr>
      <vt:lpstr>Інформація про відвідані уроки (рік, дата, П.І.Б. вчителя, предмет, тема уроку):</vt:lpstr>
      <vt:lpstr>Інформація про участь в шкільних заходах </vt:lpstr>
      <vt:lpstr> Інформація про відвідування позашкільних заходів </vt:lpstr>
      <vt:lpstr>Інформація про участь учнів у позашкільних заходах з предмету:</vt:lpstr>
      <vt:lpstr>Друкована продукція (назва, видавництво, рік:</vt:lpstr>
      <vt:lpstr>Підвищення кваліфікації, Проходження атестації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Шляхи підвищення культури читання в процесі вивчення світової літератури</dc:title>
  <cp:lastModifiedBy>Комп</cp:lastModifiedBy>
  <cp:revision>34</cp:revision>
  <dcterms:modified xsi:type="dcterms:W3CDTF">2012-02-19T12:32:35Z</dcterms:modified>
</cp:coreProperties>
</file>